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2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CD2ACF-B5EB-4842-8F90-1813C6C96137}" type="datetimeFigureOut">
              <a:rPr lang="ar-IQ" smtClean="0"/>
              <a:t>05/11/1442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179E4F-3001-4DFA-9EDF-170A7ECF4EC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653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9E4F-3001-4DFA-9EDF-170A7ECF4EC7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413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05/11/1442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192072"/>
            <a:ext cx="7851648" cy="79676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rgbClr val="FFFF00"/>
                </a:solidFill>
              </a:rPr>
              <a:t> 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 smtClean="0">
                <a:solidFill>
                  <a:srgbClr val="FFFF00"/>
                </a:solidFill>
              </a:rPr>
              <a:t>المادة :اسس التربية </a:t>
            </a:r>
            <a:endParaRPr lang="ar-IQ" sz="4000" dirty="0">
              <a:solidFill>
                <a:srgbClr val="FFFF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776864" cy="30963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IQ" sz="4000" dirty="0">
                <a:solidFill>
                  <a:srgbClr val="FF0000"/>
                </a:solidFill>
              </a:rPr>
              <a:t> </a:t>
            </a:r>
            <a:r>
              <a:rPr lang="ar-IQ" sz="4000" b="1" dirty="0" smtClean="0">
                <a:solidFill>
                  <a:srgbClr val="FF0000"/>
                </a:solidFill>
              </a:rPr>
              <a:t>مدرس المادة </a:t>
            </a:r>
            <a:r>
              <a:rPr lang="ar-IQ" sz="4000" dirty="0" smtClean="0">
                <a:solidFill>
                  <a:srgbClr val="FF0000"/>
                </a:solidFill>
              </a:rPr>
              <a:t>: </a:t>
            </a:r>
            <a:r>
              <a:rPr lang="ar-IQ" sz="4000" b="1" dirty="0" smtClean="0">
                <a:solidFill>
                  <a:srgbClr val="FF0000"/>
                </a:solidFill>
              </a:rPr>
              <a:t>د.آفاق </a:t>
            </a:r>
            <a:r>
              <a:rPr lang="ar-IQ" sz="4000" b="1" dirty="0" smtClean="0">
                <a:solidFill>
                  <a:srgbClr val="FF0000"/>
                </a:solidFill>
              </a:rPr>
              <a:t>لازم عبد اللطيف </a:t>
            </a:r>
          </a:p>
          <a:p>
            <a:pPr algn="ctr"/>
            <a:r>
              <a:rPr lang="ar-IQ" sz="4000" b="1" dirty="0">
                <a:solidFill>
                  <a:srgbClr val="FF0000"/>
                </a:solidFill>
              </a:rPr>
              <a:t> </a:t>
            </a:r>
            <a:r>
              <a:rPr lang="ar-IQ" sz="4000" b="1" dirty="0" smtClean="0">
                <a:solidFill>
                  <a:srgbClr val="FF0000"/>
                </a:solidFill>
              </a:rPr>
              <a:t>المرحلة : الاولى  </a:t>
            </a:r>
          </a:p>
          <a:p>
            <a:pPr algn="ctr"/>
            <a:r>
              <a:rPr lang="ar-IQ" sz="4000" b="1" dirty="0" smtClean="0">
                <a:solidFill>
                  <a:srgbClr val="FF0000"/>
                </a:solidFill>
              </a:rPr>
              <a:t>القسم :اللغة العربية</a:t>
            </a:r>
          </a:p>
          <a:p>
            <a:pPr algn="ctr"/>
            <a:r>
              <a:rPr lang="ar-IQ" sz="4000" b="1" dirty="0" smtClean="0">
                <a:solidFill>
                  <a:srgbClr val="FF0000"/>
                </a:solidFill>
              </a:rPr>
              <a:t>الدراسة الصباحية والمسائية  </a:t>
            </a:r>
            <a:endParaRPr lang="ar-IQ" sz="4000" b="1" dirty="0">
              <a:solidFill>
                <a:srgbClr val="FF0000"/>
              </a:solidFill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45" y="0"/>
            <a:ext cx="1584176" cy="1120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3" descr="نتيجة بحث الصور عن الشعار الرسمي لجامعة البصرة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210" y="0"/>
            <a:ext cx="1407790" cy="1192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73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99592" y="836712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dirty="0">
                <a:latin typeface="Calibri"/>
                <a:ea typeface="Calibri"/>
                <a:cs typeface="Arial"/>
              </a:rPr>
              <a:t>اساسا ً من البحث العقلي في طبیعة الانسان المركبة ، وتحدد لھ غایة علیا علیھ ان ینشدھا وبذلك تصیر ( الاخلاق الاجتماعیة ) اخلاقا ً واعیة ، ففلسفة الاخلاق لا تحدد للانسان طریقة تصرفاتھ في كل موقف ، ولكنھا تھدي دارسیھا الى طبیعة الاتجاه السوي ، وتترك لھم حریة الاختیار والتصرف في ضوء المعاییر الاخلاقیة والشروط العامة المطلقة التي لا یحددھا زمان ولا مكان ، أي انھا لا تعرض لتحدید السلوك القویم ازاء الحالات الجزئیة التي تتدرج تحت القانون العام ، لان مرجع الامرین ھذه الجزئیات الى حاجات العصر وثقافتھ ، وفلاسفة الاخلاق لا یتجاوزون تحدید المبادئ العامة التي تقدیر السلوك الذي ینبغي اتباعھ في الحالات الجزئیة</a:t>
            </a:r>
            <a:r>
              <a:rPr lang="en-US" sz="2400" dirty="0">
                <a:latin typeface="Calibri"/>
                <a:ea typeface="Calibri"/>
                <a:cs typeface="Arial"/>
              </a:rPr>
              <a:t> . </a:t>
            </a:r>
            <a:r>
              <a:rPr lang="ar-SA" sz="2400" dirty="0">
                <a:latin typeface="Calibri"/>
                <a:ea typeface="Calibri"/>
                <a:cs typeface="Arial"/>
              </a:rPr>
              <a:t>وعلى ذلك یمكننا القول ان الاخلاق علم نظري وعملي معا ً ، فھي دراسة عقلیة تھدف الى فھم طبیعة المثل العلیا التي نتعامل بھا ونستخدمھا في حیاتنا الیومیة من دون اغفال للغایات المنشورة في مجال الحیاة العملیة</a:t>
            </a:r>
            <a:r>
              <a:rPr lang="en-US" sz="2400" dirty="0">
                <a:latin typeface="Calibri"/>
                <a:ea typeface="Calibri"/>
                <a:cs typeface="Arial"/>
              </a:rPr>
              <a:t> 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72031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11560" y="88967"/>
            <a:ext cx="8136904" cy="6769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u="sng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الأساس الاجتماعـــــــــــي</a:t>
            </a:r>
            <a:endParaRPr lang="en-US" sz="1400" dirty="0">
              <a:solidFill>
                <a:srgbClr val="C00000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مفهوم الضبط الاجتماعي</a:t>
            </a:r>
            <a:r>
              <a:rPr lang="en-US" sz="2000" dirty="0">
                <a:latin typeface="Calibri"/>
                <a:ea typeface="Calibri"/>
                <a:cs typeface="Arial"/>
              </a:rPr>
              <a:t>: </a:t>
            </a:r>
            <a:r>
              <a:rPr lang="ar-SA" sz="2000" dirty="0">
                <a:latin typeface="Calibri"/>
                <a:ea typeface="Calibri"/>
                <a:cs typeface="Arial"/>
              </a:rPr>
              <a:t>یعد موضوع الضبط الاجتماعي من أھم الموضوعات التي تناولھا العلماء والمفكرون ، واھتم بھ علماء التربیة والاجتماع وعلم النفس لصلتھ الوثیقة بتنظیم المجتمعات وحیاة الإفراد داخل ھذه المجتمعات</a:t>
            </a:r>
            <a:r>
              <a:rPr lang="en-US" sz="2000" dirty="0">
                <a:latin typeface="Calibri"/>
                <a:ea typeface="Calibri"/>
                <a:cs typeface="Arial"/>
              </a:rPr>
              <a:t> . </a:t>
            </a:r>
            <a:r>
              <a:rPr lang="ar-SA" sz="2000" dirty="0">
                <a:latin typeface="Calibri"/>
                <a:ea typeface="Calibri"/>
                <a:cs typeface="Arial"/>
              </a:rPr>
              <a:t>ولا یزال موضوع الضبط الاجتماعي یعاني كثیرا ً من الخلط والغموض ، ویرجع ذلك بالدرجة الأولى إلى اختلاف العلماء أنفسھم في مسألة تحدیدھم لمفھوم الضبط الاجتماعي ، وعدم اتفاقھم على تعریف واضح محدد لھ ، وكذلك عدم اتفاقھم على میدان الضبط الاجتماعي وحدوده بوصفھ عملیة تنطوي على كثیر من المضامین والمفھومات التي تتدخل في تحدید إبعاده ووظائفھ بالنظر الى أسسھ ومجالاتھ النظریة والعملیة</a:t>
            </a:r>
            <a:r>
              <a:rPr lang="en-US" sz="2000" dirty="0">
                <a:latin typeface="Calibri"/>
                <a:ea typeface="Calibri"/>
                <a:cs typeface="Arial"/>
              </a:rPr>
              <a:t> . </a:t>
            </a:r>
            <a:r>
              <a:rPr lang="ar-SA" sz="2000" dirty="0">
                <a:latin typeface="Calibri"/>
                <a:ea typeface="Calibri"/>
                <a:cs typeface="Arial"/>
              </a:rPr>
              <a:t>وقد وردت إشارات إلى مسألة النظام والقواعد المنظمة للسلوك والسلطة في كثیر من الكتب القدیمة ، حیث تعرض فلاسفة الیونان القدماء لمسألة الضبط الاجتماعي ، ولكنھم استخدموا مصطلحات أخرى : كالقانون او الدین او العرف او الأخلاق</a:t>
            </a:r>
            <a:r>
              <a:rPr lang="en-US" sz="2000" dirty="0">
                <a:latin typeface="Calibri"/>
                <a:ea typeface="Calibri"/>
                <a:cs typeface="Arial"/>
              </a:rPr>
              <a:t> . </a:t>
            </a:r>
            <a:r>
              <a:rPr lang="ar-SA" sz="2000" dirty="0">
                <a:latin typeface="Calibri"/>
                <a:ea typeface="Calibri"/>
                <a:cs typeface="Arial"/>
              </a:rPr>
              <a:t>غیر ان أول رائد لمفھوم الضبط الاجتماعي ھو العلامة العربي " ابن خلدون " الذي أشار في مقدمتھ الى الضبط الاجتماعي بصورة اكثر وضوحا ً وتحدیدا ً في قولھ : " ان الاجتماع للبشر ضروري ولا بد لھم في الاجتماع من وازع حاكم یرجعون الیھ ، وحكمھ فیھم اما ان یستند الى شرع منزل من عند الله یوجب انقیادھم الیھ وإیمانھم بالثواب والعقاب علیھ ، او الى سیاسة عقلیة یوجب انقیادھم إلیھ ما یتوقعونھ من ثواب ذلك الحاكم بعد معرفتھ بمصالحھم ، فالأولى یحصل نفعھا في الدنیا والآخرة ، والثانیة أنما یحصل نفعھا في الدنیا فقط</a:t>
            </a:r>
            <a:r>
              <a:rPr lang="en-US" sz="2000" dirty="0">
                <a:latin typeface="Calibri"/>
                <a:ea typeface="Calibri"/>
                <a:cs typeface="Arial"/>
              </a:rPr>
              <a:t> " .</a:t>
            </a:r>
          </a:p>
          <a:p>
            <a:r>
              <a:rPr lang="ar-SA" sz="2000" dirty="0">
                <a:latin typeface="Calibri"/>
                <a:ea typeface="Calibri"/>
                <a:cs typeface="Arial"/>
              </a:rPr>
              <a:t>كما یرى ان " الإنسان بحاجة الى سلطة ضابطة لسلوكھ الاجتماعي ، وان عمران المدن بحاجة الى تدخل ذوي الشأن والسلطان من اجل فاعلیة النوازع وحمایة المنشآت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14605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95536" y="200855"/>
            <a:ext cx="8208912" cy="589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Arial"/>
                <a:ea typeface="Calibri"/>
                <a:cs typeface="Arial"/>
              </a:rPr>
              <a:t> </a:t>
            </a:r>
            <a:r>
              <a:rPr lang="ar-SA" sz="24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ووسائل الضبط الاجتماعي</a:t>
            </a:r>
            <a:r>
              <a:rPr lang="ar-SA" sz="24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IQ" sz="2400" dirty="0" smtClean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 smtClean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التي تحقق ھذه الغایة تتمثل في</a:t>
            </a:r>
            <a:r>
              <a:rPr lang="en-US" sz="2000" dirty="0">
                <a:latin typeface="Calibri"/>
                <a:ea typeface="Calibri"/>
                <a:cs typeface="Arial"/>
              </a:rPr>
              <a:t> : </a:t>
            </a:r>
            <a:r>
              <a:rPr lang="ar-SA" sz="2000" dirty="0">
                <a:latin typeface="Calibri"/>
                <a:ea typeface="Calibri"/>
                <a:cs typeface="Arial"/>
              </a:rPr>
              <a:t>الدین ، والقانون ، والآداب العامة ، والأعراف ، والعادات ، والتقالید</a:t>
            </a:r>
            <a:r>
              <a:rPr lang="en-US" sz="2000" dirty="0">
                <a:latin typeface="Calibri"/>
                <a:ea typeface="Calibri"/>
                <a:cs typeface="Arial"/>
              </a:rPr>
              <a:t> ... " . </a:t>
            </a:r>
            <a:r>
              <a:rPr lang="ar-SA" sz="2000" dirty="0">
                <a:latin typeface="Calibri"/>
                <a:ea typeface="Calibri"/>
                <a:cs typeface="Arial"/>
              </a:rPr>
              <a:t>وسائل الضبط الاجتماعي من أھم وسائل الضبط الاجتماعي ، وأكثرھا انتشارا ً في المجتمعات الإنسانیة ، على اختلاف نوعیاتھا ، وتفاوت شدة تلك الوسائل</a:t>
            </a:r>
            <a:r>
              <a:rPr lang="en-US" sz="2000" dirty="0">
                <a:latin typeface="Calibri"/>
                <a:ea typeface="Calibri"/>
                <a:cs typeface="Arial"/>
              </a:rPr>
              <a:t> :</a:t>
            </a:r>
          </a:p>
          <a:p>
            <a:r>
              <a:rPr lang="ar-SA" sz="2000" dirty="0">
                <a:latin typeface="Calibri"/>
                <a:ea typeface="Calibri"/>
                <a:cs typeface="Arial"/>
              </a:rPr>
              <a:t>١</a:t>
            </a:r>
            <a:r>
              <a:rPr lang="en-US" sz="2000" dirty="0">
                <a:latin typeface="Calibri"/>
                <a:ea typeface="Calibri"/>
                <a:cs typeface="Arial"/>
              </a:rPr>
              <a:t> .</a:t>
            </a:r>
            <a:r>
              <a:rPr lang="ar-SA" sz="24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العـرف </a:t>
            </a:r>
            <a:r>
              <a:rPr lang="ar-IQ" sz="2400" dirty="0" smtClean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: </a:t>
            </a:r>
            <a:r>
              <a:rPr lang="ar-SA" sz="2000" dirty="0" smtClean="0">
                <a:latin typeface="Calibri"/>
                <a:ea typeface="Calibri"/>
                <a:cs typeface="Arial"/>
              </a:rPr>
              <a:t>ھو </a:t>
            </a:r>
            <a:r>
              <a:rPr lang="ar-SA" sz="2000" dirty="0">
                <a:latin typeface="Calibri"/>
                <a:ea typeface="Calibri"/>
                <a:cs typeface="Arial"/>
              </a:rPr>
              <a:t>من أھم أسالیب الضبط الاجتماعي الراسخة في المجتمع ، لكونه اھم الطرائق والأسالیب ، التي توحدھا الحیاة الاجتماعیة ، تدریجا ً ، فینمو مع الزمن ، ویزداد ثبوتا ً وتأصلا ً . ویخضع لھ إفراد المجتمع أجمعون ؛ لأنھ یستمد قوتھ من فكر الجماعة وعقائدھا ؛ فضلا ً عن تأصل رغباتھا وظروف الحیاة المعیشیة ؛ وإلا لما استقر زمنا ً طویلا ً في المجتمع . والأعراف غالبا ً ما تستخدم في حالة الجمع ، لأنھا طرائق عمل الأشیاء ، التي تحمل في طیاتھا عامل الجبر والإلزام ؛ لأنھا تحقق رفاھیة الجماعة . واستطرادا ً ، فھي تأخذ طابع المحرمات</a:t>
            </a:r>
            <a:r>
              <a:rPr lang="en-US" sz="2000" dirty="0">
                <a:latin typeface="Calibri"/>
                <a:ea typeface="Calibri"/>
                <a:cs typeface="Arial"/>
              </a:rPr>
              <a:t> Taboos </a:t>
            </a:r>
            <a:r>
              <a:rPr lang="ar-SA" sz="2000" dirty="0">
                <a:latin typeface="Calibri"/>
                <a:ea typeface="Calibri"/>
                <a:cs typeface="Arial"/>
              </a:rPr>
              <a:t>، التي تمنع فعل أشیاء معینة او ممارسة معینة . ولذلك ، تدین أعرافنا وأد البنات ، واكل لحوم البشر ، وزواج المرأة برجلین في وقت واحد . وقد ذكر سابیر</a:t>
            </a:r>
            <a:r>
              <a:rPr lang="en-US" sz="2000" dirty="0">
                <a:latin typeface="Calibri"/>
                <a:ea typeface="Calibri"/>
                <a:cs typeface="Arial"/>
              </a:rPr>
              <a:t> Sapir </a:t>
            </a:r>
            <a:r>
              <a:rPr lang="ar-SA" sz="2000" dirty="0">
                <a:latin typeface="Calibri"/>
                <a:ea typeface="Calibri"/>
                <a:cs typeface="Arial"/>
              </a:rPr>
              <a:t>، ان اصطلاح العرف ، یطلق عرف أي جماعة ھو على تلك العادات ، التي یكتنفھا الشعور بالصواب او الخطأ في أسالیب السلوك المختلفة . وعـ أخلاقیاتھا غیر المصوغة ، وغیر المقننة ، كما تبدو في السلوك العملي</a:t>
            </a:r>
            <a:r>
              <a:rPr lang="en-US" sz="2000" dirty="0">
                <a:latin typeface="Calibri"/>
                <a:ea typeface="Calibri"/>
                <a:cs typeface="Arial"/>
              </a:rPr>
              <a:t> .</a:t>
            </a:r>
            <a:r>
              <a:rPr lang="ar-SA" sz="2000" dirty="0">
                <a:latin typeface="Calibri"/>
                <a:ea typeface="Calibri"/>
                <a:cs typeface="Arial"/>
              </a:rPr>
              <a:t>عرف المعتقدات الفكریة السائدة ، التي غرست ، نفسیا ً ، لدى بناء ً على ذلك ، یعني العـ إفراد المجتمع</a:t>
            </a:r>
            <a:r>
              <a:rPr lang="en-US" sz="2000" dirty="0">
                <a:latin typeface="Calibri"/>
                <a:ea typeface="Calibri"/>
                <a:cs typeface="Arial"/>
              </a:rPr>
              <a:t> . </a:t>
            </a:r>
            <a:r>
              <a:rPr lang="ar-SA" sz="2000" dirty="0">
                <a:latin typeface="Calibri"/>
                <a:ea typeface="Calibri"/>
                <a:cs typeface="Arial"/>
              </a:rPr>
              <a:t>یمارسونھ حتى یصبح امرا ً مقدسا ً ، على الرغم من انتفاء قیمتھ ، احیانا ً . وھو اقوى من العادات والتقالید على التأثیر في سلوك الناس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8147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95536" y="71962"/>
            <a:ext cx="8352928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Calibri"/>
                <a:ea typeface="Calibri"/>
                <a:cs typeface="Arial"/>
              </a:rPr>
              <a:t>٢</a:t>
            </a:r>
            <a:r>
              <a:rPr lang="en-US" dirty="0">
                <a:latin typeface="Calibri"/>
                <a:ea typeface="Calibri"/>
                <a:cs typeface="Arial"/>
              </a:rPr>
              <a:t> .</a:t>
            </a:r>
            <a:r>
              <a:rPr lang="ar-SA" sz="24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العادات والتقالید العادات ظاھرة اجتماعیة</a:t>
            </a:r>
            <a:r>
              <a:rPr lang="ar-SA" sz="24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SA" sz="2400" dirty="0">
                <a:latin typeface="Calibri"/>
                <a:ea typeface="Calibri"/>
                <a:cs typeface="Arial"/>
              </a:rPr>
              <a:t>: تشیر الى كل ما یفعله الناس ، وتعودوا فعلھ بالتكرار . وھي ضرورة اجتماعیة ، إذ تصدر عن غریزة اجتماعیة ، ولیس عن حكومة او سلطة تشریعیة وتنفیذیة ؛ فھي تلقائیة لان أعضاء المجتمع الواحد ، یتعارفون فیما بینھم على ما ینبغي ان یفعلوه ؛ وذلك برضاء جمیعھم . والعادة قد تكون أحدیة ، مثل</a:t>
            </a:r>
            <a:r>
              <a:rPr lang="en-US" sz="2400" dirty="0">
                <a:latin typeface="Calibri"/>
                <a:ea typeface="Calibri"/>
                <a:cs typeface="Arial"/>
              </a:rPr>
              <a:t> : </a:t>
            </a:r>
            <a:r>
              <a:rPr lang="ar-SA" sz="2400" dirty="0">
                <a:latin typeface="Calibri"/>
                <a:ea typeface="Calibri"/>
                <a:cs typeface="Arial"/>
              </a:rPr>
              <a:t>عادات الإنسان الیومیة ، في المأكل والملبس ، وعادات النوم والاستذكار وغیرھا . أما العادة الجمعیة ، فھي التي یتفق علیھا أبناء الجماعة ، وتنتشر بینھم ، مثل عادات المصریین في الأعیاد والمواسم الدینیة . أما التقالید ، فھي خاصیة ، تتصف بالتوارث من جیل إلى جیل ، وتنبع الرغبة في التمسك بھا من أنھا میراث من الإسلاف والآباء نافع ومفید</a:t>
            </a:r>
            <a:r>
              <a:rPr lang="en-US" sz="2400" dirty="0">
                <a:latin typeface="Calibri"/>
                <a:ea typeface="Calibri"/>
                <a:cs typeface="Arial"/>
              </a:rPr>
              <a:t> . </a:t>
            </a:r>
            <a:r>
              <a:rPr lang="ar-SA" sz="2400" dirty="0">
                <a:latin typeface="Calibri"/>
                <a:ea typeface="Calibri"/>
                <a:cs typeface="Arial"/>
              </a:rPr>
              <a:t>بید أن ثمة اختلافا ً بین العادات والتقالید ، یتمثل في أن العادات الاجتماعیة انماط سلوكیة ، ألفھا الناس وارتضوھا ، على مر الزمن ؛ ویسیرون على ھدیھا ، ویتصرفون بمقتضاھا ، من دون تفكیر فیھا . وھي تختلف من مجتمع الى آخر ، وفقا ً لظروفھ والخواص التي تمیزه . وھي لا تنشأ من مبادرة امرئ واحد الى عمل معین مرة واحدة بل أن السلوك لكي یصبح عادة اجتماعیة ، یجب ان یتكرر وینتشر ، فیصبح نمطا ً للسلوك في مجتمع معین . أما التقالید ، فھي أنماط سلوكیة ، ألفھا الناس ، ویشعرون نحوھا بقدر كبیر من التقدیس ، ولا یفكرون في العدول عنھا أو تغییرھا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403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764704"/>
            <a:ext cx="7920880" cy="5671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Calibri"/>
                <a:ea typeface="Calibri"/>
                <a:cs typeface="Arial"/>
              </a:rPr>
              <a:t>٣</a:t>
            </a:r>
            <a:r>
              <a:rPr lang="en-US" sz="2000" dirty="0">
                <a:latin typeface="Calibri"/>
                <a:ea typeface="Calibri"/>
                <a:cs typeface="Arial"/>
              </a:rPr>
              <a:t> .</a:t>
            </a:r>
            <a:r>
              <a:rPr lang="ar-SA" sz="24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عملیة التنشئة الاجتماعیة</a:t>
            </a:r>
            <a:r>
              <a:rPr lang="ar-SA" sz="24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:ھي العملیة التي تطبع الانسان ، منذ مراحل الطفولة المبكرة ، وتعده للحیاة الاجتماعیة المقبلة ، تعلم الطفل قیم المجتمع ومعاییره الاساسیة ، التي سیشارك فیھا غیره حینما ینضج . ولقد اثبتت الدراسات ، ان الطفل یتأثر بالوراثة من والدیھ ، التي لا تنتھي بالمولد ؛ وانما بالتقلید والمحاكاة ، یبدأ ببناء شخصیتھ ، بعد ان انعكس امامھ كل ما حولھ من مؤثرات اجتماعیة . ومن ثم ، كانت اھمیة التنشئة في تكوین العادات وتھذیبھا . وفي ھذا المجال ، یبین جولد سمیث</a:t>
            </a:r>
            <a:r>
              <a:rPr lang="en-US" sz="2000" dirty="0">
                <a:latin typeface="Calibri"/>
                <a:ea typeface="Calibri"/>
                <a:cs typeface="Arial"/>
              </a:rPr>
              <a:t> Smith Gold </a:t>
            </a:r>
            <a:r>
              <a:rPr lang="ar-SA" sz="2000" dirty="0">
                <a:latin typeface="Calibri"/>
                <a:ea typeface="Calibri"/>
                <a:cs typeface="Arial"/>
              </a:rPr>
              <a:t>اھمیة دور المدرسة في تنشئة الطفل وتربیتھ ؛ اذ یتعلم فیھا احترام نفسھ واحترام الآخرین ، كما یتعلم ضبط نفسھ . وفي المدرسة ، یجد النمط المثالي التالي لنمط والدیھ ، متمثلا ً في المدرس ، فیطیعھ ، فیغرس فیھ المدرس عادة الطاعة والاحترام وبذور الحكمة . وھكذا ، تصبح التربیة اداة اخلاقیة في ید المجتمع ، لضبط ابنائه</a:t>
            </a:r>
            <a:r>
              <a:rPr lang="en-US" sz="2000" dirty="0">
                <a:latin typeface="Calibri"/>
                <a:ea typeface="Calibri"/>
                <a:cs typeface="Arial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Calibri"/>
                <a:ea typeface="Calibri"/>
                <a:cs typeface="Arial"/>
              </a:rPr>
              <a:t>٤</a:t>
            </a:r>
            <a:r>
              <a:rPr lang="en-US" sz="20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.</a:t>
            </a:r>
            <a:r>
              <a:rPr lang="ar-SA" sz="24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القانون</a:t>
            </a:r>
            <a:r>
              <a:rPr lang="en-US" sz="24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000" dirty="0">
                <a:latin typeface="Calibri"/>
                <a:ea typeface="Calibri"/>
                <a:cs typeface="Arial"/>
              </a:rPr>
              <a:t>: </a:t>
            </a:r>
            <a:r>
              <a:rPr lang="ar-SA" sz="2000" dirty="0">
                <a:latin typeface="Calibri"/>
                <a:ea typeface="Calibri"/>
                <a:cs typeface="Arial"/>
              </a:rPr>
              <a:t>ھو أعلى أنواع الضبط الاجتماعي دقة وتنظیما ً . وھو یتمیز عن بقیة الضوابط الأخرى بكونھ أكثرھا موضوعیة وتحدیدا ً ، كما ینطوي على عدالة في المعاملة ، لا تفرق بین ابناء المجتمع ؛ فالثواب والعقاب صنوان في القانون ، وھدف الجزاء والعقاب ھو الردع ، او منع وقوع جریمة او ارتكاب الخطأ . كما ان ھناك فائدة أخرى للقانون ، اذ یتضح انھ سیاج على الحریات الاحدیة . ومن ناحیة اخرى ، فانھ یحدد العقوبات وفقا ً للخطر الذي یمثله الخارجون علیھ ، وطبقا ً لمدى جذب الجریمة للمجرم</a:t>
            </a:r>
            <a:r>
              <a:rPr lang="en-US" sz="2000" dirty="0">
                <a:latin typeface="Calibri"/>
                <a:ea typeface="Calibri"/>
                <a:cs typeface="Arial"/>
              </a:rPr>
              <a:t> </a:t>
            </a:r>
            <a:r>
              <a:rPr lang="en-US" dirty="0">
                <a:latin typeface="Calibri"/>
                <a:ea typeface="Calibri"/>
                <a:cs typeface="Arial"/>
              </a:rPr>
              <a:t>.</a:t>
            </a:r>
            <a:endParaRPr lang="en-US" sz="1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700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-14541"/>
            <a:ext cx="7848871" cy="677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latin typeface="Calibri"/>
                <a:ea typeface="Calibri"/>
                <a:cs typeface="Arial"/>
              </a:rPr>
              <a:t>-</a:t>
            </a:r>
            <a:r>
              <a:rPr lang="ar-SA" sz="24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نظريات الضبط الاجتماعي</a:t>
            </a:r>
            <a:r>
              <a:rPr lang="en-US" sz="24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: </a:t>
            </a:r>
            <a:r>
              <a:rPr lang="ar-SA" sz="2400" dirty="0">
                <a:latin typeface="Calibri"/>
                <a:ea typeface="Calibri"/>
                <a:cs typeface="Arial"/>
              </a:rPr>
              <a:t>اختلفت </a:t>
            </a:r>
            <a:r>
              <a:rPr lang="ar-SA" sz="2000" dirty="0">
                <a:latin typeface="Calibri"/>
                <a:ea typeface="Calibri"/>
                <a:cs typeface="Arial"/>
              </a:rPr>
              <a:t>افكار العلماء والباحثین حول مفھوم الضبط الاجتماعي وما ینضوي علیھ ، وتعددت تعریفاتھم لمصطلح الضبط الاجتماعي ، وتبعا ً لذلك ظھرت عدة نظریات في مجال الضبط الاجتماعي ، كل نظریة تفسر وجھة نظر صاحبھا وفكرتھ عن الضبط الاجتماعي . وفیما یلي عرض موجز لاھم نظریات الضبط الاجتماعي الغربیة القدیمة والحدیثة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alibri"/>
                <a:ea typeface="Calibri"/>
                <a:cs typeface="Arial"/>
              </a:rPr>
              <a:t>. </a:t>
            </a:r>
            <a:r>
              <a:rPr lang="ar-SA" sz="2000" dirty="0">
                <a:latin typeface="Calibri"/>
                <a:ea typeface="Calibri"/>
                <a:cs typeface="Arial"/>
              </a:rPr>
              <a:t>اولاً:نظرية تطور وسائل الضبط الاجتماعي ( روس</a:t>
            </a:r>
            <a:r>
              <a:rPr lang="en-US" sz="2000" dirty="0">
                <a:latin typeface="Calibri"/>
                <a:ea typeface="Calibri"/>
                <a:cs typeface="Arial"/>
              </a:rPr>
              <a:t> : Ross( </a:t>
            </a:r>
            <a:r>
              <a:rPr lang="ar-SA" sz="2000" dirty="0">
                <a:latin typeface="Calibri"/>
                <a:ea typeface="Calibri"/>
                <a:cs typeface="Arial"/>
              </a:rPr>
              <a:t>تقوم ھذه النظریة على أساس الطبیعة الخیرة للإنسان ، اذ یعتقد روس أن داخل النفس الإنسانیة أربع غرائز ھي : المشاركة او التعاطف ، القابلیة للاجتماع ، الإحساس بالعدالة ، ورد الفعل الفردي . تشكل ھذه الغرائز نظاما ً اجتماعیا ً للإنسان یقوم على تبادل العلاقات بین أفراد المجتمع بشكل ودي . وكلما تطور المجتمع ضعفت تلك الغرائز وظھرت سیطرة المصلحة الذاتیة علیھ ، وھنا یضطر المجتمع لوضع ضوابط مصطنعة تحكم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علاقات بین إفراده وتزداد تلك الضوابط وتتطور كلما ازداد تحضر المجتمع ، وتعقدت أنظمتھ ، وتباینت جماعاتھ . أي إن ھناك مجموعة أسباب أوجدت الحاجة إلى الضبط الاجتماعي وتطور وسائلھ وھي</a:t>
            </a:r>
            <a:r>
              <a:rPr lang="en-US" sz="2000" dirty="0">
                <a:latin typeface="Calibri"/>
                <a:ea typeface="Calibri"/>
                <a:cs typeface="Arial"/>
              </a:rPr>
              <a:t> 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١</a:t>
            </a:r>
            <a:r>
              <a:rPr lang="en-US" sz="2000" dirty="0">
                <a:latin typeface="Calibri"/>
                <a:ea typeface="Calibri"/>
                <a:cs typeface="Arial"/>
              </a:rPr>
              <a:t> .</a:t>
            </a:r>
            <a:r>
              <a:rPr lang="ar-SA" sz="2000" dirty="0">
                <a:latin typeface="Calibri"/>
                <a:ea typeface="Calibri"/>
                <a:cs typeface="Arial"/>
              </a:rPr>
              <a:t>زیادة حجم السكان وظھور طوائف وعشائر جدیدة</a:t>
            </a:r>
            <a:r>
              <a:rPr lang="en-US" sz="2000" dirty="0">
                <a:latin typeface="Calibri"/>
                <a:ea typeface="Calibri"/>
                <a:cs typeface="Arial"/>
              </a:rPr>
              <a:t> 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٢</a:t>
            </a:r>
            <a:r>
              <a:rPr lang="en-US" sz="2000" dirty="0">
                <a:latin typeface="Calibri"/>
                <a:ea typeface="Calibri"/>
                <a:cs typeface="Arial"/>
              </a:rPr>
              <a:t> .</a:t>
            </a:r>
            <a:r>
              <a:rPr lang="ar-SA" sz="2000" dirty="0">
                <a:latin typeface="Calibri"/>
                <a:ea typeface="Calibri"/>
                <a:cs typeface="Arial"/>
              </a:rPr>
              <a:t>ضعف الغرائز الطبیعیة ، وظھور الأنانیة الفردیة</a:t>
            </a:r>
            <a:r>
              <a:rPr lang="en-US" sz="2000" dirty="0">
                <a:latin typeface="Calibri"/>
                <a:ea typeface="Calibri"/>
                <a:cs typeface="Arial"/>
              </a:rPr>
              <a:t> . </a:t>
            </a:r>
          </a:p>
          <a:p>
            <a:r>
              <a:rPr lang="ar-SA" sz="2000" dirty="0">
                <a:latin typeface="Calibri"/>
                <a:ea typeface="Calibri"/>
                <a:cs typeface="Arial"/>
              </a:rPr>
              <a:t>٣</a:t>
            </a:r>
            <a:r>
              <a:rPr lang="en-US" sz="2000" dirty="0">
                <a:latin typeface="Calibri"/>
                <a:ea typeface="Calibri"/>
                <a:cs typeface="Arial"/>
              </a:rPr>
              <a:t> .</a:t>
            </a:r>
            <a:r>
              <a:rPr lang="ar-SA" sz="2000" dirty="0">
                <a:latin typeface="Calibri"/>
                <a:ea typeface="Calibri"/>
                <a:cs typeface="Arial"/>
              </a:rPr>
              <a:t>ظھور جماعات متباینة ( اقتصادیا ً او عنصریا ً او طبقیا ً او ثقافیا ً ... ) في المجتمع الواحد</a:t>
            </a:r>
            <a:r>
              <a:rPr lang="ar-SA" sz="2000" dirty="0">
                <a:ea typeface="Calibri"/>
                <a:cs typeface="Calibri"/>
              </a:rPr>
              <a:t>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57853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92921" y="620688"/>
            <a:ext cx="7344816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ثانياً:نظرية الضوابط التلقائية ( سمنر </a:t>
            </a:r>
            <a:r>
              <a:rPr lang="en-US" sz="20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: </a:t>
            </a:r>
            <a:r>
              <a:rPr lang="en-US" sz="2000" b="1" dirty="0">
                <a:latin typeface="Calibri"/>
                <a:ea typeface="Calibri"/>
                <a:cs typeface="Arial"/>
              </a:rPr>
              <a:t>Summner</a:t>
            </a:r>
            <a:r>
              <a:rPr lang="en-US" sz="2000" dirty="0">
                <a:latin typeface="Calibri"/>
                <a:ea typeface="Calibri"/>
                <a:cs typeface="Arial"/>
              </a:rPr>
              <a:t> ( </a:t>
            </a:r>
            <a:r>
              <a:rPr lang="ar-SA" sz="2000" dirty="0">
                <a:latin typeface="Calibri"/>
                <a:ea typeface="Calibri"/>
                <a:cs typeface="Arial"/>
              </a:rPr>
              <a:t>تنصب الفكرة الأساسیة نظریة (سمنر) على ان الصفة الرئیسة للواقع الاجتماعي تعرض نفسھا بطریقة واضحة في تنظیم السلوك عن طریق العادات الشعبیة ، اذ انھا تعمل على ضبط التفاعل الاجتماعي ، وھي لیست من خلق الإرادة الإنسانیة . فھو یقول في كتابھ " الطرائق الشعبیة " : (( ان الطرائق الشعبلیة عبارة عن عادات المجتمع وأعرافھ ، وطالما انھا محتفظة بفاعلیتھا فھي تحكم بالضرورة السلوك الاجتماعي ، وبالتالي تصبح ضروریة لنجاح الاجیال المتعاقبة )) فالأعراف عند سمنر لھا أھمیة بالغة ، فھي التي تحكم النظم والقوانین وھو یرى انھ لا یوجد حد فاصل بین الاعراف والقوانین ، والفرق بینھما یكمن في الجزاءات ، حیث ان الجزاءات القانونیة اكثر عقلانیة وتنظیما ً من الجزاءات العرفیة</a:t>
            </a:r>
            <a:r>
              <a:rPr lang="en-US" sz="2000" dirty="0">
                <a:latin typeface="Calibri"/>
                <a:ea typeface="Calibri"/>
                <a:cs typeface="Arial"/>
              </a:rPr>
              <a:t> .</a:t>
            </a:r>
          </a:p>
          <a:p>
            <a:pPr algn="just"/>
            <a:r>
              <a:rPr lang="ar-SA" sz="20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الثاًلثاً:نظرية الضبط الذاتي ( كولي</a:t>
            </a:r>
            <a:r>
              <a:rPr lang="en-US" sz="20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:</a:t>
            </a:r>
            <a:r>
              <a:rPr lang="en-US" sz="20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Cooley</a:t>
            </a:r>
            <a:r>
              <a:rPr lang="en-US" sz="2000" dirty="0">
                <a:latin typeface="Calibri"/>
                <a:ea typeface="Calibri"/>
                <a:cs typeface="Arial"/>
              </a:rPr>
              <a:t>( </a:t>
            </a:r>
            <a:r>
              <a:rPr lang="ar-SA" sz="2000" dirty="0">
                <a:latin typeface="Calibri"/>
                <a:ea typeface="Calibri"/>
                <a:cs typeface="Arial"/>
              </a:rPr>
              <a:t>ینظر كولي للمجتمع على أساس انھ كل لا یتجزأ یعتمد في تنظیمھ الاجتماعي على الرمز والأنماط والمستویات الجمعیة والقیم والمثل ، فھو یرى ان الضبط الاجتماعي ھو تلك العملیة المستمرة التي تكمن في الخلق الذاتي للمجتمع ، أي انھ ضبط ذاتي یقوم بھ المجتمع ، فالمجتمع ھو الذي یضبط ، وھو الذي ینضبط في نفس الوقت . وبناء ً علیھ فالإفراد لیسوا منعزلین عن العقل الاجتماعي . والضبط الاجتماعي یفرض على الكل الاجتماعي وبواسطتھ ، وھو یظھر في المجتمعات الشاملة والجماعات الخاصة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12439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1731078"/>
            <a:ext cx="7776864" cy="346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رابعاً:النظرية البنائية الوظيفية ( لانديز </a:t>
            </a:r>
            <a:r>
              <a:rPr lang="en-US" sz="24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: </a:t>
            </a:r>
            <a:r>
              <a:rPr lang="en-US" sz="2400" dirty="0">
                <a:latin typeface="Calibri"/>
                <a:ea typeface="Calibri"/>
                <a:cs typeface="Arial"/>
              </a:rPr>
              <a:t>Landis( </a:t>
            </a:r>
            <a:r>
              <a:rPr lang="ar-SA" sz="2400" dirty="0">
                <a:latin typeface="Calibri"/>
                <a:ea typeface="Calibri"/>
                <a:cs typeface="Arial"/>
              </a:rPr>
              <a:t>یرتكز (لاندیز) على مكونات البناء الاجتماعي ودورھا في الضبط الاجتماعي ، كما یركز على مفھوم التوازن الوظیفي بین النظم الاجتماعیة وعلاقة ھذه النظم بالضبط الاجتماعي . ویصور (لاندیز) النظم الاجتماعیة على شكل خط متصل نظري ، یمثل احد طرفیھ التفكك الاجتماعي الذي یتسم بالفوضویة والنزعات الفردیة ، بینما یمثل الطرف الآخر التنظیم الاجتماعي الأكثر صرامة والذي یتمیز بالاعتماد على السلطة المطلقة ، وبینھما توجد منطقة تسامح واسعة ویمده بالوسائل والأسالیب اللازمة لذلك</a:t>
            </a:r>
            <a:r>
              <a:rPr lang="en-US" sz="2400" dirty="0">
                <a:latin typeface="Calibri"/>
                <a:ea typeface="Calibri"/>
                <a:cs typeface="Arial"/>
              </a:rPr>
              <a:t> " 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206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14986" y="116632"/>
            <a:ext cx="7992888" cy="6563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u="sng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التربية الخلقيـــــة</a:t>
            </a:r>
            <a:endParaRPr lang="en-US" sz="2800" dirty="0">
              <a:solidFill>
                <a:srgbClr val="C00000"/>
              </a:solidFill>
              <a:latin typeface="Calibri"/>
              <a:ea typeface="Calibri"/>
              <a:cs typeface="Arial"/>
            </a:endParaRPr>
          </a:p>
          <a:p>
            <a:pPr algn="just"/>
            <a:r>
              <a:rPr lang="ar-SA" sz="2000" dirty="0">
                <a:latin typeface="Calibri"/>
                <a:ea typeface="Calibri"/>
                <a:cs typeface="Arial"/>
              </a:rPr>
              <a:t> لا یزال علم الأخلاق في موضوعھ وغایتھ ومنھج البحث فیھ ، مثارا ً للجدل والخلاف بین الباحثین ، لان طبیعتھ وعلاقتھ بغیره من العلوم ، وھي علوم تتطور مع الزمان ، وارتباطھ بأنماط السلوك ومختلف الأحكام القیمیة لدى الانسان ، یجعل من الصعوبة تعریفھ تعریفا ً دقیقا ً ، او جامعا ً مانعا ً كما یقول المناطقة . وھو یقوم على مجموعة من المفاھیم التي تثیر الجدل الاختلاف بین المشتغلین بھ ، فمن ذلك موقفھم من ماھیة الخیر ، والباعث على الفعل الإرادي ، وغایة السلوك الأخلاقي ، وطبیعة الضمیر ، ومصدر الإلزام الخلقي .. الخ</a:t>
            </a:r>
            <a:r>
              <a:rPr lang="en-US" sz="2000" dirty="0">
                <a:latin typeface="Calibri"/>
                <a:ea typeface="Calibri"/>
                <a:cs typeface="Arial"/>
              </a:rPr>
              <a:t> . </a:t>
            </a:r>
            <a:r>
              <a:rPr lang="ar-SA" sz="2000" dirty="0">
                <a:latin typeface="Calibri"/>
                <a:ea typeface="Calibri"/>
                <a:cs typeface="Arial"/>
              </a:rPr>
              <a:t>ونحن اذا اردنا ان نلقي الضوء على اصل ھذا العلم في اشتقاقھ اللغوي لوجدنا ان اللفظ الدال على علم الاخلاق في الانجلیزیة</a:t>
            </a:r>
            <a:r>
              <a:rPr lang="en-US" sz="2000" dirty="0">
                <a:latin typeface="Calibri"/>
                <a:ea typeface="Calibri"/>
                <a:cs typeface="Arial"/>
              </a:rPr>
              <a:t> ( Ethics ( </a:t>
            </a:r>
            <a:r>
              <a:rPr lang="ar-SA" sz="2000" dirty="0">
                <a:latin typeface="Calibri"/>
                <a:ea typeface="Calibri"/>
                <a:cs typeface="Arial"/>
              </a:rPr>
              <a:t>مشتق من الكلمة الیونانیة الاصل</a:t>
            </a:r>
            <a:r>
              <a:rPr lang="en-US" sz="2000" dirty="0">
                <a:latin typeface="Calibri"/>
                <a:ea typeface="Calibri"/>
                <a:cs typeface="Arial"/>
              </a:rPr>
              <a:t>( Ethos </a:t>
            </a:r>
            <a:r>
              <a:rPr lang="ar-SA" sz="2000" dirty="0">
                <a:latin typeface="Calibri"/>
                <a:ea typeface="Calibri"/>
                <a:cs typeface="Arial"/>
              </a:rPr>
              <a:t>، </a:t>
            </a:r>
            <a:r>
              <a:rPr lang="en-US" sz="2000" dirty="0">
                <a:latin typeface="Calibri"/>
                <a:ea typeface="Calibri"/>
                <a:cs typeface="Arial"/>
              </a:rPr>
              <a:t>( </a:t>
            </a:r>
            <a:r>
              <a:rPr lang="ar-SA" sz="2000" dirty="0">
                <a:latin typeface="Calibri"/>
                <a:ea typeface="Calibri"/>
                <a:cs typeface="Arial"/>
              </a:rPr>
              <a:t>بمعنى عادات او اعراف ، ومن اجل ذلك قیل انھ ینصب على قواعد السلوك واسلوب المرء وطریقتھ في الحیاة ، وینصب على بحث عادات الناس والعرف القائم بینھم ، او بعبارة اخرى یعرض لدراسة اخلاقیاتھم ویعالج النظر في المبادئ التي یتصرفون طبقا ً لھا ، نتیجة لھذا فقد نشأ الخلط بین علم الاخلاق نوعا ً من فروع الفلسفة ( فلسفة الاخلاق</a:t>
            </a:r>
            <a:r>
              <a:rPr lang="en-US" sz="2000" dirty="0">
                <a:latin typeface="Calibri"/>
                <a:ea typeface="Calibri"/>
                <a:cs typeface="Arial"/>
              </a:rPr>
              <a:t> )( Etuics </a:t>
            </a:r>
            <a:r>
              <a:rPr lang="ar-SA" sz="2000" dirty="0">
                <a:latin typeface="Calibri"/>
                <a:ea typeface="Calibri"/>
                <a:cs typeface="Arial"/>
              </a:rPr>
              <a:t>، </a:t>
            </a:r>
            <a:r>
              <a:rPr lang="en-US" sz="2000" dirty="0">
                <a:latin typeface="Calibri"/>
                <a:ea typeface="Calibri"/>
                <a:cs typeface="Arial"/>
              </a:rPr>
              <a:t>( </a:t>
            </a:r>
            <a:r>
              <a:rPr lang="ar-SA" sz="2000" dirty="0">
                <a:latin typeface="Calibri"/>
                <a:ea typeface="Calibri"/>
                <a:cs typeface="Arial"/>
              </a:rPr>
              <a:t>وما یمكن ان نسمیھ بالآداب العامة</a:t>
            </a:r>
            <a:r>
              <a:rPr lang="en-US" sz="2000" dirty="0">
                <a:latin typeface="Calibri"/>
                <a:ea typeface="Calibri"/>
                <a:cs typeface="Arial"/>
              </a:rPr>
              <a:t> ( Morals ( </a:t>
            </a:r>
            <a:r>
              <a:rPr lang="ar-SA" sz="2000" dirty="0">
                <a:latin typeface="Calibri"/>
                <a:ea typeface="Calibri"/>
                <a:cs typeface="Arial"/>
              </a:rPr>
              <a:t>او الاخلاق الاجتماعیة</a:t>
            </a:r>
            <a:r>
              <a:rPr lang="en-US" sz="2000" dirty="0">
                <a:latin typeface="Calibri"/>
                <a:ea typeface="Calibri"/>
                <a:cs typeface="Arial"/>
              </a:rPr>
              <a:t> . </a:t>
            </a:r>
            <a:r>
              <a:rPr lang="ar-SA" sz="2000" dirty="0">
                <a:latin typeface="Calibri"/>
                <a:ea typeface="Calibri"/>
                <a:cs typeface="Arial"/>
              </a:rPr>
              <a:t>وكثیرا ً ما یصف الباحثون التفرقة بین ھاتین الدلالتین لكلمة ( الاخلاق ) بانھا تفرقة بین اتجاھین واضحي المعالم في مجال البحث في ھذا العلم ، وھما الاتجاه المثالي والاتجاه الوضعي ، الاول یمثل الاخلاق بالمعنى الفلسفي</a:t>
            </a:r>
            <a:r>
              <a:rPr lang="en-US" sz="2000" dirty="0">
                <a:latin typeface="Calibri"/>
                <a:ea typeface="Calibri"/>
                <a:cs typeface="Arial"/>
              </a:rPr>
              <a:t> ( Ethics ( </a:t>
            </a:r>
            <a:r>
              <a:rPr lang="ar-SA" sz="2000" dirty="0">
                <a:latin typeface="Calibri"/>
                <a:ea typeface="Calibri"/>
                <a:cs typeface="Arial"/>
              </a:rPr>
              <a:t>ویبحث في المبادئ العامة للعقل البشري لتحدید القیمة الحقیقیة للغایات النھائیة للسلوك البشري ، اما الثاني فیعني مجموعة القواعد والقوانین الأخلاقیة التي یقرھا مجتمع معین في فترة زمنیة محددة ، ولا بد ان ننوه الى ان الأخلاق الاجتماعیة ( الآداب العامة ) لا تتعارض مع الاخلاق الفلسفیة بل ربما كانت اصلا ً لھا ، وكل ما في الامر ان الفلسفة تحاول ان تجعل للاخلاق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569293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508</TotalTime>
  <Words>2016</Words>
  <Application>Microsoft Office PowerPoint</Application>
  <PresentationFormat>عرض على الشاشة (3:4)‏</PresentationFormat>
  <Paragraphs>27</Paragraphs>
  <Slides>10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تدفق</vt:lpstr>
      <vt:lpstr>  المادة :اسس التربية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المناهج ما بعد النصية –المنهج التفكيكي</dc:title>
  <dc:creator>Lenovo</dc:creator>
  <cp:lastModifiedBy>Windows User</cp:lastModifiedBy>
  <cp:revision>62</cp:revision>
  <dcterms:created xsi:type="dcterms:W3CDTF">2020-04-13T20:40:11Z</dcterms:created>
  <dcterms:modified xsi:type="dcterms:W3CDTF">2021-06-14T18:23:06Z</dcterms:modified>
</cp:coreProperties>
</file>